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366" autoAdjust="0"/>
  </p:normalViewPr>
  <p:slideViewPr>
    <p:cSldViewPr snapToGrid="0">
      <p:cViewPr varScale="1">
        <p:scale>
          <a:sx n="78" d="100"/>
          <a:sy n="78" d="100"/>
        </p:scale>
        <p:origin x="77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81FC30-6955-4435-9E0D-7584D512FEBE}" type="datetimeFigureOut">
              <a:rPr lang="ru-RU" smtClean="0"/>
              <a:t>29.03.2022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1F91F3-9DB1-4235-8299-461F8B2E16FD}" type="slidenum">
              <a:rPr lang="ru-RU" smtClean="0"/>
              <a:t>‹#›</a:t>
            </a:fld>
            <a:endParaRPr lang="ru-RU"/>
          </a:p>
        </p:txBody>
      </p:sp>
    </p:spTree>
    <p:extLst>
      <p:ext uri="{BB962C8B-B14F-4D97-AF65-F5344CB8AC3E}">
        <p14:creationId xmlns:p14="http://schemas.microsoft.com/office/powerpoint/2010/main" val="667091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Сюжетная линия: Федот Васков — комендант 171-го разъезда в карельской глуши. Расчёты зенитных установок разъезда, попадая в тихую обстановку, начинают маяться от безделья и пьянствовать. В ответ на просьбы Васкова «прислать непьющих» командование посылает туда два отделения девушек-зенитчиц. Одна из них замечает в лесу двух немецких диверсантов. Васков понимает, что они планируют просочиться лесами к стратегическим объектам и решает их перехватить. Он собирает группу из пяти зенитчиц и, чтобы опередить диверсантов, ведёт отряд одному ему известной дорогой через топи к скалам </a:t>
            </a:r>
            <a:r>
              <a:rPr lang="ru-RU" dirty="0" err="1" smtClean="0"/>
              <a:t>Синюхиной</a:t>
            </a:r>
            <a:r>
              <a:rPr lang="ru-RU" dirty="0" smtClean="0"/>
              <a:t> гряды. Однако оказывается, что вражеский отряд насчитывает 16 человек. Васков понимает, что в лоб эту силу не остановить, и, послав за помощью одну из девушек — тайно влюблённую в него Лизу </a:t>
            </a:r>
            <a:r>
              <a:rPr lang="ru-RU" dirty="0" err="1" smtClean="0"/>
              <a:t>Бричкину</a:t>
            </a:r>
            <a:r>
              <a:rPr lang="ru-RU" dirty="0" smtClean="0"/>
              <a:t> (которая не доходит до разъезда, утонув в болоте), принимает решение преследовать врага. Применяя различные хитрости, он вступает в ряд неравных боестолкновений, в которых погибают четыре остававшиеся с ним девушки — задорная красавица Женя </a:t>
            </a:r>
            <a:r>
              <a:rPr lang="ru-RU" dirty="0" err="1" smtClean="0"/>
              <a:t>Комелькова</a:t>
            </a:r>
            <a:r>
              <a:rPr lang="ru-RU" dirty="0" smtClean="0"/>
              <a:t>, интеллигентная Соня Гурвич, воспитанница детдома Галя Четвертак и серьёзная Рита </a:t>
            </a:r>
            <a:r>
              <a:rPr lang="ru-RU" dirty="0" err="1" smtClean="0"/>
              <a:t>Осянина</a:t>
            </a:r>
            <a:r>
              <a:rPr lang="ru-RU" dirty="0" smtClean="0"/>
              <a:t>. Ему всё же удаётся захватить оставшихся в живых диверсантов в плен при помощи хитрости (гранаты без запала), он ведёт их к советским позициям и на пути встречает своих.</a:t>
            </a:r>
            <a:endParaRPr lang="ru-RU" dirty="0"/>
          </a:p>
        </p:txBody>
      </p:sp>
      <p:sp>
        <p:nvSpPr>
          <p:cNvPr id="4" name="Номер слайда 3"/>
          <p:cNvSpPr>
            <a:spLocks noGrp="1"/>
          </p:cNvSpPr>
          <p:nvPr>
            <p:ph type="sldNum" sz="quarter" idx="10"/>
          </p:nvPr>
        </p:nvSpPr>
        <p:spPr/>
        <p:txBody>
          <a:bodyPr/>
          <a:lstStyle/>
          <a:p>
            <a:fld id="{1E1F91F3-9DB1-4235-8299-461F8B2E16FD}" type="slidenum">
              <a:rPr lang="ru-RU" smtClean="0"/>
              <a:t>2</a:t>
            </a:fld>
            <a:endParaRPr lang="ru-RU"/>
          </a:p>
        </p:txBody>
      </p:sp>
    </p:spTree>
    <p:extLst>
      <p:ext uri="{BB962C8B-B14F-4D97-AF65-F5344CB8AC3E}">
        <p14:creationId xmlns:p14="http://schemas.microsoft.com/office/powerpoint/2010/main" val="1215097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По</a:t>
            </a:r>
            <a:r>
              <a:rPr lang="ru-RU" baseline="0" dirty="0" smtClean="0"/>
              <a:t> моему мнению, эта повесть очень полно и достоверно показывает жизнь и быт девушек на фронте и в целом солдат, а также боевые действия, но за историческую достоверность самого события ручаться нельзя, потому что в повесть добавлен художественный вымысел. В целом повесть мне понравилась, в частности за интересный и приятный язык, ярких персонажей и их интересную, продуманную историю.</a:t>
            </a:r>
            <a:endParaRPr lang="ru-RU" dirty="0"/>
          </a:p>
        </p:txBody>
      </p:sp>
      <p:sp>
        <p:nvSpPr>
          <p:cNvPr id="4" name="Номер слайда 3"/>
          <p:cNvSpPr>
            <a:spLocks noGrp="1"/>
          </p:cNvSpPr>
          <p:nvPr>
            <p:ph type="sldNum" sz="quarter" idx="10"/>
          </p:nvPr>
        </p:nvSpPr>
        <p:spPr/>
        <p:txBody>
          <a:bodyPr/>
          <a:lstStyle/>
          <a:p>
            <a:fld id="{1E1F91F3-9DB1-4235-8299-461F8B2E16FD}" type="slidenum">
              <a:rPr lang="ru-RU" smtClean="0"/>
              <a:t>4</a:t>
            </a:fld>
            <a:endParaRPr lang="ru-RU"/>
          </a:p>
        </p:txBody>
      </p:sp>
    </p:spTree>
    <p:extLst>
      <p:ext uri="{BB962C8B-B14F-4D97-AF65-F5344CB8AC3E}">
        <p14:creationId xmlns:p14="http://schemas.microsoft.com/office/powerpoint/2010/main" val="3295911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smtClean="0"/>
              <a:t>Тем не менее,</a:t>
            </a:r>
            <a:r>
              <a:rPr lang="ru-RU" baseline="0" dirty="0" smtClean="0"/>
              <a:t> военная тема для меня – одна из наименее любимых, поэтому даже эта повесть не смогла заинтересовать меня в изучении событий тех лет.</a:t>
            </a:r>
            <a:endParaRPr lang="ru-RU" dirty="0"/>
          </a:p>
        </p:txBody>
      </p:sp>
      <p:sp>
        <p:nvSpPr>
          <p:cNvPr id="4" name="Номер слайда 3"/>
          <p:cNvSpPr>
            <a:spLocks noGrp="1"/>
          </p:cNvSpPr>
          <p:nvPr>
            <p:ph type="sldNum" sz="quarter" idx="10"/>
          </p:nvPr>
        </p:nvSpPr>
        <p:spPr/>
        <p:txBody>
          <a:bodyPr/>
          <a:lstStyle/>
          <a:p>
            <a:fld id="{1E1F91F3-9DB1-4235-8299-461F8B2E16FD}" type="slidenum">
              <a:rPr lang="ru-RU" smtClean="0"/>
              <a:t>5</a:t>
            </a:fld>
            <a:endParaRPr lang="ru-RU"/>
          </a:p>
        </p:txBody>
      </p:sp>
    </p:spTree>
    <p:extLst>
      <p:ext uri="{BB962C8B-B14F-4D97-AF65-F5344CB8AC3E}">
        <p14:creationId xmlns:p14="http://schemas.microsoft.com/office/powerpoint/2010/main" val="1153233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C85736E6-C22B-4D6B-8126-F46800DF4F29}" type="datetimeFigureOut">
              <a:rPr lang="ru-RU" smtClean="0"/>
              <a:t>29.03.2022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33272569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C85736E6-C22B-4D6B-8126-F46800DF4F29}" type="datetimeFigureOut">
              <a:rPr lang="ru-RU" smtClean="0"/>
              <a:t>29.03.2022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4257704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C85736E6-C22B-4D6B-8126-F46800DF4F29}" type="datetimeFigureOut">
              <a:rPr lang="ru-RU" smtClean="0"/>
              <a:t>29.03.2022</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499365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C85736E6-C22B-4D6B-8126-F46800DF4F29}" type="datetimeFigureOut">
              <a:rPr lang="ru-RU" smtClean="0"/>
              <a:t>29.03.2022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7217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ru-RU" smtClean="0"/>
              <a:t>Образец заголовка</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C85736E6-C22B-4D6B-8126-F46800DF4F29}" type="datetimeFigureOut">
              <a:rPr lang="ru-RU" smtClean="0"/>
              <a:t>29.03.2022</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3444174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8" name="Date Placeholder 7"/>
          <p:cNvSpPr>
            <a:spLocks noGrp="1"/>
          </p:cNvSpPr>
          <p:nvPr>
            <p:ph type="dt" sz="half" idx="10"/>
          </p:nvPr>
        </p:nvSpPr>
        <p:spPr/>
        <p:txBody>
          <a:bodyPr/>
          <a:lstStyle/>
          <a:p>
            <a:fld id="{C85736E6-C22B-4D6B-8126-F46800DF4F29}" type="datetimeFigureOut">
              <a:rPr lang="ru-RU" smtClean="0"/>
              <a:t>29.03.2022</a:t>
            </a:fld>
            <a:endParaRPr lang="ru-RU"/>
          </a:p>
        </p:txBody>
      </p:sp>
      <p:sp>
        <p:nvSpPr>
          <p:cNvPr id="9" name="Footer Placeholder 8"/>
          <p:cNvSpPr>
            <a:spLocks noGrp="1"/>
          </p:cNvSpPr>
          <p:nvPr>
            <p:ph type="ftr" sz="quarter" idx="11"/>
          </p:nvPr>
        </p:nvSpPr>
        <p:spPr/>
        <p:txBody>
          <a:bodyPr/>
          <a:lstStyle/>
          <a:p>
            <a:endParaRPr lang="ru-RU"/>
          </a:p>
        </p:txBody>
      </p:sp>
      <p:sp>
        <p:nvSpPr>
          <p:cNvPr id="10" name="Slide Number Placeholder 9"/>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180889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2" name="Date Placeholder 1"/>
          <p:cNvSpPr>
            <a:spLocks noGrp="1"/>
          </p:cNvSpPr>
          <p:nvPr>
            <p:ph type="dt" sz="half" idx="10"/>
          </p:nvPr>
        </p:nvSpPr>
        <p:spPr/>
        <p:txBody>
          <a:bodyPr/>
          <a:lstStyle/>
          <a:p>
            <a:fld id="{C85736E6-C22B-4D6B-8126-F46800DF4F29}" type="datetimeFigureOut">
              <a:rPr lang="ru-RU" smtClean="0"/>
              <a:t>29.03.2022</a:t>
            </a:fld>
            <a:endParaRPr lang="ru-RU"/>
          </a:p>
        </p:txBody>
      </p:sp>
      <p:sp>
        <p:nvSpPr>
          <p:cNvPr id="11" name="Footer Placeholder 10"/>
          <p:cNvSpPr>
            <a:spLocks noGrp="1"/>
          </p:cNvSpPr>
          <p:nvPr>
            <p:ph type="ftr" sz="quarter" idx="11"/>
          </p:nvPr>
        </p:nvSpPr>
        <p:spPr/>
        <p:txBody>
          <a:bodyPr/>
          <a:lstStyle/>
          <a:p>
            <a:endParaRPr lang="ru-RU"/>
          </a:p>
        </p:txBody>
      </p:sp>
      <p:sp>
        <p:nvSpPr>
          <p:cNvPr id="12" name="Slide Number Placeholder 11"/>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356174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smtClean="0"/>
              <a:t>Образец заголовка</a:t>
            </a:r>
            <a:endParaRPr lang="en-US" dirty="0"/>
          </a:p>
        </p:txBody>
      </p:sp>
      <p:sp>
        <p:nvSpPr>
          <p:cNvPr id="2" name="Date Placeholder 1"/>
          <p:cNvSpPr>
            <a:spLocks noGrp="1"/>
          </p:cNvSpPr>
          <p:nvPr>
            <p:ph type="dt" sz="half" idx="10"/>
          </p:nvPr>
        </p:nvSpPr>
        <p:spPr/>
        <p:txBody>
          <a:bodyPr/>
          <a:lstStyle/>
          <a:p>
            <a:fld id="{C85736E6-C22B-4D6B-8126-F46800DF4F29}" type="datetimeFigureOut">
              <a:rPr lang="ru-RU" smtClean="0"/>
              <a:t>29.03.2022</a:t>
            </a:fld>
            <a:endParaRPr lang="ru-RU"/>
          </a:p>
        </p:txBody>
      </p:sp>
      <p:sp>
        <p:nvSpPr>
          <p:cNvPr id="7" name="Footer Placeholder 6"/>
          <p:cNvSpPr>
            <a:spLocks noGrp="1"/>
          </p:cNvSpPr>
          <p:nvPr>
            <p:ph type="ftr" sz="quarter" idx="11"/>
          </p:nvPr>
        </p:nvSpPr>
        <p:spPr/>
        <p:txBody>
          <a:bodyPr/>
          <a:lstStyle/>
          <a:p>
            <a:endParaRPr lang="ru-RU"/>
          </a:p>
        </p:txBody>
      </p:sp>
      <p:sp>
        <p:nvSpPr>
          <p:cNvPr id="8" name="Slide Number Placeholder 7"/>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826930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Пустой слайд">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85736E6-C22B-4D6B-8126-F46800DF4F29}" type="datetimeFigureOut">
              <a:rPr lang="ru-RU" smtClean="0"/>
              <a:t>29.03.2022</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2698052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ru-RU" smtClean="0"/>
              <a:t>Образец заголовка</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8" name="Date Placeholder 7"/>
          <p:cNvSpPr>
            <a:spLocks noGrp="1"/>
          </p:cNvSpPr>
          <p:nvPr>
            <p:ph type="dt" sz="half" idx="10"/>
          </p:nvPr>
        </p:nvSpPr>
        <p:spPr/>
        <p:txBody>
          <a:bodyPr/>
          <a:lstStyle/>
          <a:p>
            <a:fld id="{C85736E6-C22B-4D6B-8126-F46800DF4F29}" type="datetimeFigureOut">
              <a:rPr lang="ru-RU" smtClean="0"/>
              <a:t>29.03.2022</a:t>
            </a:fld>
            <a:endParaRPr lang="ru-RU"/>
          </a:p>
        </p:txBody>
      </p:sp>
      <p:sp>
        <p:nvSpPr>
          <p:cNvPr id="9" name="Footer Placeholder 8"/>
          <p:cNvSpPr>
            <a:spLocks noGrp="1"/>
          </p:cNvSpPr>
          <p:nvPr>
            <p:ph type="ftr" sz="quarter" idx="11"/>
          </p:nvPr>
        </p:nvSpPr>
        <p:spPr/>
        <p:txBody>
          <a:bodyPr/>
          <a:lstStyle/>
          <a:p>
            <a:endParaRPr lang="ru-RU"/>
          </a:p>
        </p:txBody>
      </p:sp>
      <p:sp>
        <p:nvSpPr>
          <p:cNvPr id="10" name="Slide Number Placeholder 9"/>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938121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8" name="Date Placeholder 7"/>
          <p:cNvSpPr>
            <a:spLocks noGrp="1"/>
          </p:cNvSpPr>
          <p:nvPr>
            <p:ph type="dt" sz="half" idx="10"/>
          </p:nvPr>
        </p:nvSpPr>
        <p:spPr/>
        <p:txBody>
          <a:bodyPr/>
          <a:lstStyle/>
          <a:p>
            <a:fld id="{C85736E6-C22B-4D6B-8126-F46800DF4F29}" type="datetimeFigureOut">
              <a:rPr lang="ru-RU" smtClean="0"/>
              <a:t>29.03.2022</a:t>
            </a:fld>
            <a:endParaRPr lang="ru-RU"/>
          </a:p>
        </p:txBody>
      </p:sp>
      <p:sp>
        <p:nvSpPr>
          <p:cNvPr id="9" name="Footer Placeholder 8"/>
          <p:cNvSpPr>
            <a:spLocks noGrp="1"/>
          </p:cNvSpPr>
          <p:nvPr>
            <p:ph type="ftr" sz="quarter" idx="11"/>
          </p:nvPr>
        </p:nvSpPr>
        <p:spPr>
          <a:xfrm>
            <a:off x="3499101" y="6356350"/>
            <a:ext cx="5911517" cy="365125"/>
          </a:xfrm>
        </p:spPr>
        <p:txBody>
          <a:bodyPr/>
          <a:lstStyle/>
          <a:p>
            <a:endParaRPr lang="ru-RU"/>
          </a:p>
        </p:txBody>
      </p:sp>
      <p:sp>
        <p:nvSpPr>
          <p:cNvPr id="10" name="Slide Number Placeholder 9"/>
          <p:cNvSpPr>
            <a:spLocks noGrp="1"/>
          </p:cNvSpPr>
          <p:nvPr>
            <p:ph type="sldNum" sz="quarter" idx="12"/>
          </p:nvPr>
        </p:nvSpPr>
        <p:spPr/>
        <p:txBody>
          <a:bodyPr/>
          <a:lstStyle/>
          <a:p>
            <a:fld id="{9C911066-E473-42C3-9CAB-5A70A89846A3}" type="slidenum">
              <a:rPr lang="ru-RU" smtClean="0"/>
              <a:t>‹#›</a:t>
            </a:fld>
            <a:endParaRPr lang="ru-RU"/>
          </a:p>
        </p:txBody>
      </p:sp>
    </p:spTree>
    <p:extLst>
      <p:ext uri="{BB962C8B-B14F-4D97-AF65-F5344CB8AC3E}">
        <p14:creationId xmlns:p14="http://schemas.microsoft.com/office/powerpoint/2010/main" val="1718941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ru-RU" smtClean="0"/>
              <a:t>Образец заголовка</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C85736E6-C22B-4D6B-8126-F46800DF4F29}" type="datetimeFigureOut">
              <a:rPr lang="ru-RU" smtClean="0"/>
              <a:t>29.03.2022</a:t>
            </a:fld>
            <a:endParaRPr lang="ru-RU"/>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ru-RU"/>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9C911066-E473-42C3-9CAB-5A70A89846A3}" type="slidenum">
              <a:rPr lang="ru-RU" smtClean="0"/>
              <a:t>‹#›</a:t>
            </a:fld>
            <a:endParaRPr lang="ru-RU"/>
          </a:p>
        </p:txBody>
      </p:sp>
    </p:spTree>
    <p:extLst>
      <p:ext uri="{BB962C8B-B14F-4D97-AF65-F5344CB8AC3E}">
        <p14:creationId xmlns:p14="http://schemas.microsoft.com/office/powerpoint/2010/main" val="409550802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752476" y="1022556"/>
            <a:ext cx="8175214" cy="2615380"/>
          </a:xfrm>
        </p:spPr>
        <p:txBody>
          <a:bodyPr>
            <a:noAutofit/>
          </a:bodyPr>
          <a:lstStyle/>
          <a:p>
            <a:r>
              <a:rPr lang="ru-RU" sz="4000" dirty="0"/>
              <a:t>Отражение исторической реальности в массовой </a:t>
            </a:r>
            <a:r>
              <a:rPr lang="ru-RU" sz="4000" dirty="0" smtClean="0"/>
              <a:t>культуре на примере повести Бориса Васильева </a:t>
            </a:r>
            <a:br>
              <a:rPr lang="ru-RU" sz="4000" dirty="0" smtClean="0"/>
            </a:br>
            <a:r>
              <a:rPr lang="ru-RU" sz="4000" dirty="0" smtClean="0"/>
              <a:t>«А зори здесь тихие…»</a:t>
            </a:r>
            <a:endParaRPr lang="ru-RU" sz="4000" dirty="0"/>
          </a:p>
        </p:txBody>
      </p:sp>
      <p:sp>
        <p:nvSpPr>
          <p:cNvPr id="3" name="Подзаголовок 2"/>
          <p:cNvSpPr>
            <a:spLocks noGrp="1"/>
          </p:cNvSpPr>
          <p:nvPr>
            <p:ph type="subTitle" idx="1"/>
          </p:nvPr>
        </p:nvSpPr>
        <p:spPr>
          <a:xfrm>
            <a:off x="752476" y="4257676"/>
            <a:ext cx="9680189" cy="971178"/>
          </a:xfrm>
        </p:spPr>
        <p:txBody>
          <a:bodyPr/>
          <a:lstStyle/>
          <a:p>
            <a:r>
              <a:rPr lang="ru-RU" dirty="0" smtClean="0"/>
              <a:t>Подготовила студентка НКНбд-01-21</a:t>
            </a:r>
          </a:p>
          <a:p>
            <a:r>
              <a:rPr lang="ru-RU" dirty="0" smtClean="0"/>
              <a:t>Маслова Анастасия</a:t>
            </a:r>
          </a:p>
        </p:txBody>
      </p:sp>
    </p:spTree>
    <p:extLst>
      <p:ext uri="{BB962C8B-B14F-4D97-AF65-F5344CB8AC3E}">
        <p14:creationId xmlns:p14="http://schemas.microsoft.com/office/powerpoint/2010/main" val="2312132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r>
              <a:rPr lang="ru-RU" sz="2000" dirty="0"/>
              <a:t>произведение, написанное Борисом </a:t>
            </a:r>
            <a:r>
              <a:rPr lang="ru-RU" sz="2000" dirty="0" smtClean="0"/>
              <a:t>Васильевым в 1969 году, </a:t>
            </a:r>
            <a:r>
              <a:rPr lang="ru-RU" sz="2000" dirty="0"/>
              <a:t>повествующее о судьбах пяти самоотверженных девушек-зенитчиц и их командира во время Великой Отечественной войны.</a:t>
            </a:r>
          </a:p>
        </p:txBody>
      </p:sp>
      <p:pic>
        <p:nvPicPr>
          <p:cNvPr id="1026" name="Picture 2" descr="https://avatars.mds.yandex.net/get-zen_doc/1704699/pub_5fab0ed591ab8a65f7b76fe5_5fab0f397935977d9791df2b/scale_1200"/>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112155" y="863600"/>
            <a:ext cx="6828366" cy="5121275"/>
          </a:xfrm>
          <a:prstGeom prst="rect">
            <a:avLst/>
          </a:prstGeom>
          <a:noFill/>
          <a:extLst>
            <a:ext uri="{909E8E84-426E-40DD-AFC4-6F175D3DCCD1}">
              <a14:hiddenFill xmlns:a14="http://schemas.microsoft.com/office/drawing/2010/main">
                <a:solidFill>
                  <a:srgbClr val="FFFFFF"/>
                </a:solidFill>
              </a14:hiddenFill>
            </a:ext>
          </a:extLst>
        </p:spPr>
      </p:pic>
      <p:sp>
        <p:nvSpPr>
          <p:cNvPr id="6" name="Заголовок 1"/>
          <p:cNvSpPr txBox="1">
            <a:spLocks/>
          </p:cNvSpPr>
          <p:nvPr/>
        </p:nvSpPr>
        <p:spPr>
          <a:xfrm>
            <a:off x="-22830" y="1123837"/>
            <a:ext cx="3498979" cy="364700"/>
          </a:xfrm>
          <a:prstGeom prst="rect">
            <a:avLst/>
          </a:prstGeom>
        </p:spPr>
        <p:txBody>
          <a:bodyPr vert="horz" lIns="228600" tIns="228600" rIns="228600" bIns="228600" rtlCol="0" anchor="ctr">
            <a:noAutofit/>
          </a:bodyPr>
          <a:lstStyle>
            <a:lvl1pPr algn="ctr" defTabSz="914400" rtl="0" eaLnBrk="1" latinLnBrk="0" hangingPunct="1">
              <a:lnSpc>
                <a:spcPct val="85000"/>
              </a:lnSpc>
              <a:spcBef>
                <a:spcPct val="0"/>
              </a:spcBef>
              <a:buNone/>
              <a:defRPr sz="4000" b="0" i="0" kern="1200" cap="none" spc="-150">
                <a:solidFill>
                  <a:srgbClr val="FFFEFF"/>
                </a:solidFill>
                <a:effectLst/>
                <a:latin typeface="+mj-lt"/>
                <a:ea typeface="+mj-ea"/>
                <a:cs typeface="+mj-cs"/>
              </a:defRPr>
            </a:lvl1pPr>
          </a:lstStyle>
          <a:p>
            <a:r>
              <a:rPr lang="ru-RU" sz="2400" dirty="0" smtClean="0"/>
              <a:t>«А зори здесь тихие… » </a:t>
            </a:r>
            <a:endParaRPr lang="ru-RU" sz="2400" dirty="0"/>
          </a:p>
        </p:txBody>
      </p:sp>
    </p:spTree>
    <p:extLst>
      <p:ext uri="{BB962C8B-B14F-4D97-AF65-F5344CB8AC3E}">
        <p14:creationId xmlns:p14="http://schemas.microsoft.com/office/powerpoint/2010/main" val="3725172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Главные герои:</a:t>
            </a:r>
            <a:endParaRPr lang="ru-RU" dirty="0"/>
          </a:p>
        </p:txBody>
      </p:sp>
      <p:sp>
        <p:nvSpPr>
          <p:cNvPr id="3" name="Объект 2"/>
          <p:cNvSpPr>
            <a:spLocks noGrp="1"/>
          </p:cNvSpPr>
          <p:nvPr>
            <p:ph idx="1"/>
          </p:nvPr>
        </p:nvSpPr>
        <p:spPr/>
        <p:txBody>
          <a:bodyPr>
            <a:normAutofit fontScale="92500" lnSpcReduction="10000"/>
          </a:bodyPr>
          <a:lstStyle/>
          <a:p>
            <a:r>
              <a:rPr lang="ru-RU" dirty="0"/>
              <a:t>Федот </a:t>
            </a:r>
            <a:r>
              <a:rPr lang="ru-RU" dirty="0" err="1"/>
              <a:t>Евграфович</a:t>
            </a:r>
            <a:r>
              <a:rPr lang="ru-RU" dirty="0"/>
              <a:t> Васков — комендант небольшого военного подразделения — разъезда № 171</a:t>
            </a:r>
            <a:r>
              <a:rPr lang="ru-RU" dirty="0" smtClean="0"/>
              <a:t>.</a:t>
            </a:r>
          </a:p>
          <a:p>
            <a:r>
              <a:rPr lang="ru-RU" dirty="0"/>
              <a:t>Маргарита Степановна </a:t>
            </a:r>
            <a:r>
              <a:rPr lang="ru-RU" dirty="0" err="1"/>
              <a:t>Осянина</a:t>
            </a:r>
            <a:r>
              <a:rPr lang="ru-RU" dirty="0"/>
              <a:t> (урождённая </a:t>
            </a:r>
            <a:r>
              <a:rPr lang="ru-RU" dirty="0" err="1"/>
              <a:t>Муштакова</a:t>
            </a:r>
            <a:r>
              <a:rPr lang="ru-RU" dirty="0"/>
              <a:t>) — младший сержант, командир отделения. Молодая вдова, муж погиб во второй день </a:t>
            </a:r>
            <a:r>
              <a:rPr lang="ru-RU" dirty="0" smtClean="0"/>
              <a:t>войны.</a:t>
            </a:r>
          </a:p>
          <a:p>
            <a:r>
              <a:rPr lang="ru-RU" dirty="0"/>
              <a:t>Евгения </a:t>
            </a:r>
            <a:r>
              <a:rPr lang="ru-RU" dirty="0" err="1"/>
              <a:t>Комелькова</a:t>
            </a:r>
            <a:r>
              <a:rPr lang="ru-RU" dirty="0"/>
              <a:t> — рядовой </a:t>
            </a:r>
            <a:r>
              <a:rPr lang="ru-RU" dirty="0" smtClean="0"/>
              <a:t>боец. </a:t>
            </a:r>
            <a:r>
              <a:rPr lang="ru-RU" dirty="0"/>
              <a:t>Дочь командира РККА</a:t>
            </a:r>
            <a:r>
              <a:rPr lang="ru-RU" dirty="0" smtClean="0"/>
              <a:t>. </a:t>
            </a:r>
            <a:r>
              <a:rPr lang="ru-RU" dirty="0"/>
              <a:t>Вся семья Евгении погибла в первые дни </a:t>
            </a:r>
            <a:r>
              <a:rPr lang="ru-RU" dirty="0" smtClean="0"/>
              <a:t>войны.</a:t>
            </a:r>
          </a:p>
          <a:p>
            <a:r>
              <a:rPr lang="ru-RU" dirty="0"/>
              <a:t>Елизавета </a:t>
            </a:r>
            <a:r>
              <a:rPr lang="ru-RU" dirty="0" err="1" smtClean="0"/>
              <a:t>Бричкина</a:t>
            </a:r>
            <a:r>
              <a:rPr lang="ru-RU" dirty="0" smtClean="0"/>
              <a:t> </a:t>
            </a:r>
            <a:r>
              <a:rPr lang="ru-RU" dirty="0"/>
              <a:t>— рядовой боец, девушка из простой семьи</a:t>
            </a:r>
            <a:r>
              <a:rPr lang="ru-RU" dirty="0" smtClean="0"/>
              <a:t>. </a:t>
            </a:r>
            <a:r>
              <a:rPr lang="ru-RU" dirty="0"/>
              <a:t>Собиралась поступать в техникум, но с началом войны отправилась копать окопы, а затем поступила в зенитную школу</a:t>
            </a:r>
            <a:r>
              <a:rPr lang="ru-RU" dirty="0" smtClean="0"/>
              <a:t>.</a:t>
            </a:r>
          </a:p>
          <a:p>
            <a:r>
              <a:rPr lang="ru-RU" dirty="0"/>
              <a:t>Софья </a:t>
            </a:r>
            <a:r>
              <a:rPr lang="ru-RU" dirty="0" smtClean="0"/>
              <a:t>Гурвич </a:t>
            </a:r>
            <a:r>
              <a:rPr lang="ru-RU" dirty="0"/>
              <a:t>— рядовой боец. По национальности — еврейка. Дочь участкового врача из Минска. До войны — студентка Московского Университета, училась на «отлично». На фронте служит переводчиком, а затем — </a:t>
            </a:r>
            <a:r>
              <a:rPr lang="ru-RU" dirty="0" smtClean="0"/>
              <a:t>зенитчицей.</a:t>
            </a:r>
          </a:p>
          <a:p>
            <a:r>
              <a:rPr lang="ru-RU" dirty="0"/>
              <a:t>Галина Четвертак — младшая из пяти главных героинь. Сирота, выросла в детдоме. До войны училась в библиотечном техникуме. На войну пошла ради романтики, но война оказалась для неё непосильным испытанием. Боится воевать и стрелять</a:t>
            </a:r>
            <a:r>
              <a:rPr lang="ru-RU" dirty="0" smtClean="0"/>
              <a:t>. </a:t>
            </a:r>
            <a:endParaRPr lang="ru-RU" dirty="0"/>
          </a:p>
        </p:txBody>
      </p:sp>
    </p:spTree>
    <p:extLst>
      <p:ext uri="{BB962C8B-B14F-4D97-AF65-F5344CB8AC3E}">
        <p14:creationId xmlns:p14="http://schemas.microsoft.com/office/powerpoint/2010/main" val="958732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Autofit/>
          </a:bodyPr>
          <a:lstStyle/>
          <a:p>
            <a:r>
              <a:rPr lang="ru-RU" sz="1900" dirty="0"/>
              <a:t>Повесть основана на действительно произошедшем эпизоде войны, когда семеро солдат, после ранения служившие на одной из узловых станций Кировской железной дороги, не дали немецкой диверсионной группе взорвать железную дорогу на этом участке. В живых остался только сержант, командир группы советских бойцов, которому после войны вручили медаль «За боевые заслуги». </a:t>
            </a:r>
            <a:br>
              <a:rPr lang="ru-RU" sz="1900" dirty="0"/>
            </a:br>
            <a:endParaRPr lang="ru-RU" sz="1900" dirty="0"/>
          </a:p>
        </p:txBody>
      </p:sp>
      <p:pic>
        <p:nvPicPr>
          <p:cNvPr id="4" name="Объект 3"/>
          <p:cNvPicPr>
            <a:picLocks noGrp="1" noChangeAspect="1"/>
          </p:cNvPicPr>
          <p:nvPr>
            <p:ph idx="1"/>
          </p:nvPr>
        </p:nvPicPr>
        <p:blipFill>
          <a:blip r:embed="rId3"/>
          <a:stretch>
            <a:fillRect/>
          </a:stretch>
        </p:blipFill>
        <p:spPr>
          <a:xfrm>
            <a:off x="3868738" y="1366837"/>
            <a:ext cx="7315200" cy="4114800"/>
          </a:xfrm>
          <a:prstGeom prst="rect">
            <a:avLst/>
          </a:prstGeom>
        </p:spPr>
      </p:pic>
    </p:spTree>
    <p:extLst>
      <p:ext uri="{BB962C8B-B14F-4D97-AF65-F5344CB8AC3E}">
        <p14:creationId xmlns:p14="http://schemas.microsoft.com/office/powerpoint/2010/main" val="1371710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smtClean="0"/>
              <a:t>Вывод</a:t>
            </a:r>
            <a:endParaRPr lang="ru-RU" dirty="0"/>
          </a:p>
        </p:txBody>
      </p:sp>
      <p:sp>
        <p:nvSpPr>
          <p:cNvPr id="3" name="Объект 2"/>
          <p:cNvSpPr>
            <a:spLocks noGrp="1"/>
          </p:cNvSpPr>
          <p:nvPr>
            <p:ph idx="1"/>
          </p:nvPr>
        </p:nvSpPr>
        <p:spPr/>
        <p:txBody>
          <a:bodyPr>
            <a:normAutofit/>
          </a:bodyPr>
          <a:lstStyle/>
          <a:p>
            <a:r>
              <a:rPr lang="ru-RU" sz="2800" dirty="0" smtClean="0"/>
              <a:t>Повесть Бориса Васильева, несомненно, способна заинтересовать людей в событиях Великой Отечественной войны, и я бы порекомендовала это произведение широкой </a:t>
            </a:r>
            <a:r>
              <a:rPr lang="ru-RU" sz="2800" dirty="0" smtClean="0"/>
              <a:t>публике </a:t>
            </a:r>
            <a:r>
              <a:rPr lang="ru-RU" sz="2800" dirty="0" smtClean="0"/>
              <a:t>для того, чтобы люди понимали, что за каждой жертвой на войне стоит какая-то судьба и какие-то личные цели, мечты и стремления отдельных людей, из которых была построена победа. </a:t>
            </a:r>
            <a:endParaRPr lang="ru-RU" sz="2800" dirty="0"/>
          </a:p>
        </p:txBody>
      </p:sp>
    </p:spTree>
    <p:extLst>
      <p:ext uri="{BB962C8B-B14F-4D97-AF65-F5344CB8AC3E}">
        <p14:creationId xmlns:p14="http://schemas.microsoft.com/office/powerpoint/2010/main" val="2085542111"/>
      </p:ext>
    </p:extLst>
  </p:cSld>
  <p:clrMapOvr>
    <a:masterClrMapping/>
  </p:clrMapOvr>
</p:sld>
</file>

<file path=ppt/theme/theme1.xml><?xml version="1.0" encoding="utf-8"?>
<a:theme xmlns:a="http://schemas.openxmlformats.org/drawingml/2006/main" name="Рамка">
  <a:themeElements>
    <a:clrScheme name="Красный и оранжевый">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Рамка">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Рамка">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TM03457475[[fn=Рамка]]</Template>
  <TotalTime>372</TotalTime>
  <Words>655</Words>
  <Application>Microsoft Office PowerPoint</Application>
  <PresentationFormat>Широкоэкранный</PresentationFormat>
  <Paragraphs>21</Paragraphs>
  <Slides>5</Slides>
  <Notes>3</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5</vt:i4>
      </vt:variant>
    </vt:vector>
  </HeadingPairs>
  <TitlesOfParts>
    <vt:vector size="9" baseType="lpstr">
      <vt:lpstr>Calibri</vt:lpstr>
      <vt:lpstr>Corbel</vt:lpstr>
      <vt:lpstr>Wingdings 2</vt:lpstr>
      <vt:lpstr>Рамка</vt:lpstr>
      <vt:lpstr>Отражение исторической реальности в массовой культуре на примере повести Бориса Васильева  «А зори здесь тихие…»</vt:lpstr>
      <vt:lpstr>произведение, написанное Борисом Васильевым в 1969 году, повествующее о судьбах пяти самоотверженных девушек-зенитчиц и их командира во время Великой Отечественной войны.</vt:lpstr>
      <vt:lpstr>Главные герои:</vt:lpstr>
      <vt:lpstr>Повесть основана на действительно произошедшем эпизоде войны, когда семеро солдат, после ранения служившие на одной из узловых станций Кировской железной дороги, не дали немецкой диверсионной группе взорвать железную дорогу на этом участке. В живых остался только сержант, командир группы советских бойцов, которому после войны вручили медаль «За боевые заслуги».  </vt:lpstr>
      <vt:lpstr>Вывод</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Анализ повести  Бориса Васильева «А зори здесь тихие…»</dc:title>
  <dc:creator>Настя Маслова</dc:creator>
  <cp:lastModifiedBy>Настя Маслова</cp:lastModifiedBy>
  <cp:revision>11</cp:revision>
  <dcterms:created xsi:type="dcterms:W3CDTF">2022-03-28T20:16:25Z</dcterms:created>
  <dcterms:modified xsi:type="dcterms:W3CDTF">2022-03-29T11:52:29Z</dcterms:modified>
</cp:coreProperties>
</file>

<file path=docProps/thumbnail.jpeg>
</file>